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2.tif" ContentType="image/tiff"/>
  <Override PartName="/ppt/media/image1.png" ContentType="image/png"/>
  <Override PartName="/ppt/media/image15.png" ContentType="image/png"/>
  <Override PartName="/ppt/media/media14.mp4" ContentType="video/mp4"/>
  <Override PartName="/ppt/media/image4.png" ContentType="image/png"/>
  <Override PartName="/ppt/media/image2.png" ContentType="image/png"/>
  <Override PartName="/ppt/media/image3.tif" ContentType="image/tiff"/>
  <Override PartName="/ppt/media/image7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8.png" ContentType="image/png"/>
  <Override PartName="/ppt/media/image13.png" ContentType="image/png"/>
  <Override PartName="/ppt/media/media9.mp4" ContentType="video/mp4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16000"/>
            <a:ext cx="702000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6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4360" cy="1205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Click to edit the outline text format</a:t>
            </a:r>
            <a:endParaRPr b="0" lang="hu-HU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Second Outline Level</a:t>
            </a:r>
            <a:endParaRPr b="0" lang="hu-HU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Third Outline Level</a:t>
            </a:r>
            <a:endParaRPr b="0" lang="hu-HU" sz="1950" spc="-1" strike="noStrike">
              <a:latin typeface="Arial"/>
            </a:endParaRPr>
          </a:p>
          <a:p>
            <a:pPr lvl="3" marL="1728000" indent="-216000">
              <a:spcAft>
                <a:spcPts val="45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1629" spc="-1" strike="noStrike">
                <a:latin typeface="Arial"/>
              </a:rPr>
              <a:t>Fourth Outline Level</a:t>
            </a:r>
            <a:endParaRPr b="0" lang="hu-HU" sz="1629" spc="-1" strike="noStrike">
              <a:latin typeface="Arial"/>
            </a:endParaRPr>
          </a:p>
          <a:p>
            <a:pPr lvl="4" marL="2160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629" spc="-1" strike="noStrike">
                <a:latin typeface="Arial"/>
              </a:rPr>
              <a:t>Fifth Outline Level</a:t>
            </a:r>
            <a:endParaRPr b="0" lang="hu-HU" sz="1629" spc="-1" strike="noStrike">
              <a:latin typeface="Arial"/>
            </a:endParaRPr>
          </a:p>
          <a:p>
            <a:pPr lvl="5" marL="2592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629" spc="-1" strike="noStrike">
                <a:latin typeface="Arial"/>
              </a:rPr>
              <a:t>Sixth Outline Level</a:t>
            </a:r>
            <a:endParaRPr b="0" lang="hu-HU" sz="1629" spc="-1" strike="noStrike">
              <a:latin typeface="Arial"/>
            </a:endParaRPr>
          </a:p>
          <a:p>
            <a:pPr lvl="6" marL="3024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629" spc="-1" strike="noStrike">
                <a:latin typeface="Arial"/>
              </a:rPr>
              <a:t>Seventh Outline Level</a:t>
            </a:r>
            <a:endParaRPr b="0" lang="hu-HU" sz="1629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hu-HU" sz="1400" spc="-1" strike="noStrike">
                <a:latin typeface="Arial"/>
              </a:rPr>
              <a:t>&lt;date/time&gt;</a:t>
            </a:r>
            <a:endParaRPr b="0" lang="hu-HU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hu-HU" sz="1400" spc="-1" strike="noStrike">
                <a:latin typeface="Arial"/>
              </a:rPr>
              <a:t>&lt;footer&gt;</a:t>
            </a:r>
            <a:endParaRPr b="0" lang="hu-HU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DAFC856-C8E0-4F1B-9C20-645B2083F20D}" type="slidenum">
              <a:rPr b="0" lang="hu-HU" sz="1400" spc="-1" strike="noStrike">
                <a:latin typeface="Arial"/>
              </a:rPr>
              <a:t>&lt;number&gt;</a:t>
            </a:fld>
            <a:endParaRPr b="0" lang="hu-HU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14.mp4"/><Relationship Id="rId2" Type="http://schemas.microsoft.com/office/2007/relationships/media" Target="../media/media14.mp4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tif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tif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presentation</a:t>
            </a:r>
            <a:br/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Computer simulations in physics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hu-HU" sz="3200" spc="-1" strike="noStrike">
                <a:latin typeface="Arial"/>
              </a:rPr>
              <a:t>Kürti Zoltán</a:t>
            </a:r>
            <a:endParaRPr b="0" lang="hu-H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2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5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100880" y="1737360"/>
            <a:ext cx="3288240" cy="328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1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What can we see around a black hole?</a:t>
            </a:r>
            <a:endParaRPr b="0" lang="hu-HU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General relativity</a:t>
            </a:r>
            <a:endParaRPr b="0" lang="hu-HU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Ray tracing (geometric optics)</a:t>
            </a:r>
            <a:endParaRPr b="0" lang="hu-HU" sz="228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5943600" y="2103120"/>
            <a:ext cx="3114360" cy="311436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82880" y="2869920"/>
            <a:ext cx="4501800" cy="2250720"/>
          </a:xfrm>
          <a:prstGeom prst="rect">
            <a:avLst/>
          </a:prstGeom>
          <a:ln>
            <a:noFill/>
          </a:ln>
        </p:spPr>
      </p:pic>
      <p:sp>
        <p:nvSpPr>
          <p:cNvPr id="48" name="Line 3"/>
          <p:cNvSpPr/>
          <p:nvPr/>
        </p:nvSpPr>
        <p:spPr>
          <a:xfrm>
            <a:off x="4846320" y="4023360"/>
            <a:ext cx="8229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TextShape 4"/>
          <p:cNvSpPr txBox="1"/>
          <p:nvPr/>
        </p:nvSpPr>
        <p:spPr>
          <a:xfrm>
            <a:off x="178920" y="5212080"/>
            <a:ext cx="4758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hu-HU" sz="1800" spc="-1" strike="noStrike">
                <a:latin typeface="Arial"/>
              </a:rPr>
              <a:t>https://www.eso.org/public/images/eso0932a/</a:t>
            </a:r>
            <a:endParaRPr b="0" lang="hu-H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1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Schwarzschild spacetime</a:t>
            </a:r>
            <a:endParaRPr b="0" lang="hu-HU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hu-HU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Christoffel symbols</a:t>
            </a:r>
            <a:endParaRPr b="0" lang="hu-HU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Geodesic equation</a:t>
            </a:r>
            <a:endParaRPr b="0" lang="hu-HU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Numeric solution</a:t>
            </a:r>
            <a:endParaRPr b="0" lang="hu-HU" sz="26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027080" y="1737360"/>
            <a:ext cx="5190840" cy="5749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6675120" y="1463040"/>
            <a:ext cx="3085920" cy="338112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2651760" y="4389120"/>
            <a:ext cx="2533320" cy="713880"/>
          </a:xfrm>
          <a:prstGeom prst="rect">
            <a:avLst/>
          </a:prstGeom>
          <a:ln>
            <a:noFill/>
          </a:ln>
        </p:spPr>
      </p:pic>
      <p:sp>
        <p:nvSpPr>
          <p:cNvPr id="55" name="Line 3"/>
          <p:cNvSpPr/>
          <p:nvPr/>
        </p:nvSpPr>
        <p:spPr>
          <a:xfrm>
            <a:off x="4937760" y="2468880"/>
            <a:ext cx="182880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Line 4"/>
          <p:cNvSpPr/>
          <p:nvPr/>
        </p:nvSpPr>
        <p:spPr>
          <a:xfrm flipH="1">
            <a:off x="4206240" y="3657600"/>
            <a:ext cx="2651760" cy="731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1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Initial conditions</a:t>
            </a:r>
            <a:endParaRPr b="0" lang="hu-HU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Position</a:t>
            </a:r>
            <a:endParaRPr b="0" lang="hu-HU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Just the position of the camera</a:t>
            </a:r>
            <a:endParaRPr b="0" lang="hu-HU" sz="195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Velocity</a:t>
            </a:r>
            <a:endParaRPr b="0" lang="hu-HU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Local reference frame (set of 4 orthonormal vectors)</a:t>
            </a:r>
            <a:endParaRPr b="0" lang="hu-HU" sz="195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Parameters of the camera (field of view, resolution)</a:t>
            </a:r>
            <a:endParaRPr b="0" lang="hu-HU" sz="195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Lighlike vector corresponding to each pixel</a:t>
            </a:r>
            <a:endParaRPr b="0" lang="hu-HU" sz="19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1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Other details</a:t>
            </a:r>
            <a:endParaRPr b="0" lang="hu-HU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Collision detection</a:t>
            </a:r>
            <a:endParaRPr b="0" lang="hu-HU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Mapping to the celestial sphere</a:t>
            </a:r>
            <a:endParaRPr b="0" lang="hu-HU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Redshift</a:t>
            </a:r>
            <a:endParaRPr b="0" lang="hu-HU" sz="228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197320" y="3108960"/>
            <a:ext cx="4769640" cy="237744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366840" y="3116880"/>
            <a:ext cx="4753800" cy="236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1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3017520" y="1368000"/>
            <a:ext cx="3935520" cy="393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2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Investigating linear PDEs (finite difference methods) </a:t>
            </a:r>
            <a:endParaRPr b="0" lang="hu-HU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Discretized laplace operator stencils</a:t>
            </a:r>
            <a:endParaRPr b="0" lang="hu-HU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N dimensional</a:t>
            </a:r>
            <a:endParaRPr b="0" lang="hu-HU" sz="195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Higher order</a:t>
            </a:r>
            <a:endParaRPr b="0" lang="hu-HU" sz="195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Isotropic</a:t>
            </a:r>
            <a:endParaRPr b="0" lang="hu-HU" sz="195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Bondary conditions with arbitrary geometry</a:t>
            </a:r>
            <a:endParaRPr b="0" lang="hu-HU" sz="228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103120" y="3749040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4846320" y="3749040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7009560" y="1798560"/>
            <a:ext cx="2683080" cy="222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2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Obtaining the stencils</a:t>
            </a:r>
            <a:endParaRPr b="0" lang="hu-HU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Taylor expand</a:t>
            </a:r>
            <a:endParaRPr b="0" lang="hu-HU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Linear equations for stencil coefficients</a:t>
            </a:r>
            <a:endParaRPr b="0" lang="hu-HU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Affine subspace</a:t>
            </a:r>
            <a:endParaRPr b="0" lang="hu-HU" sz="195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Restrict solutions with extra conditions</a:t>
            </a:r>
            <a:endParaRPr b="0" lang="hu-HU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Isotropy (leading order error is spherically symmetric)</a:t>
            </a:r>
            <a:endParaRPr b="0" lang="hu-HU" sz="195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hu-HU" sz="195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Works for arbitrary discretization, not just regular ones!</a:t>
            </a:r>
            <a:endParaRPr b="0" lang="hu-H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hu-HU" sz="3570" spc="-1" strike="noStrike">
                <a:solidFill>
                  <a:srgbClr val="ffffff"/>
                </a:solidFill>
                <a:latin typeface="Arial"/>
              </a:rPr>
              <a:t>Project 2</a:t>
            </a:r>
            <a:endParaRPr b="0" lang="hu-HU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600" spc="-1" strike="noStrike">
                <a:latin typeface="Arial"/>
              </a:rPr>
              <a:t>Boundary conditions</a:t>
            </a:r>
            <a:endParaRPr b="0" lang="hu-HU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Update the inner points according to the differential equation</a:t>
            </a:r>
            <a:endParaRPr b="0" lang="hu-HU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Update the boundary points according to the boundary conditions </a:t>
            </a:r>
            <a:r>
              <a:rPr b="0" lang="hu-HU" sz="2280" spc="-1" strike="noStrike">
                <a:latin typeface="Arial"/>
              </a:rPr>
              <a:t>(average for Neumann, set to constant for Dirichlet)</a:t>
            </a:r>
            <a:endParaRPr b="0" lang="hu-HU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hu-HU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280" spc="-1" strike="noStrike">
                <a:latin typeface="Arial"/>
              </a:rPr>
              <a:t>Two birds with one stone!</a:t>
            </a:r>
            <a:endParaRPr b="0" lang="hu-HU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Laplacian can only be evaluated for inner points</a:t>
            </a:r>
            <a:endParaRPr b="0" lang="hu-HU" sz="195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1950" spc="-1" strike="noStrike">
                <a:latin typeface="Arial"/>
              </a:rPr>
              <a:t>Respects boundary conditions (also easily generalizes to complicated </a:t>
            </a:r>
            <a:r>
              <a:rPr b="0" lang="hu-HU" sz="1950" spc="-1" strike="noStrike">
                <a:latin typeface="Arial"/>
              </a:rPr>
              <a:t>boundary conditions)</a:t>
            </a:r>
            <a:endParaRPr b="0" lang="hu-HU" sz="19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2021-11-22T22:03:58Z</dcterms:created>
  <dc:creator/>
  <dc:description/>
  <dc:language>en-US</dc:language>
  <cp:lastModifiedBy/>
  <dcterms:modified xsi:type="dcterms:W3CDTF">2021-11-23T00:21:52Z</dcterms:modified>
  <cp:revision>9</cp:revision>
  <dc:subject/>
  <dc:title>Bright Blue</dc:title>
</cp:coreProperties>
</file>